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2" r:id="rId9"/>
    <p:sldId id="304" r:id="rId10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Comfortaa" panose="020B0604020202020204" charset="0"/>
      <p:regular r:id="rId16"/>
      <p:bold r:id="rId17"/>
    </p:embeddedFont>
    <p:embeddedFont>
      <p:font typeface="Permanent Marker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7BF6E3-59D7-452D-96CC-36E832C84ED1}">
  <a:tblStyle styleId="{4A7BF6E3-59D7-452D-96CC-36E832C84E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55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35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27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10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84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79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8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FE9F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B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a.kovse@obdravinji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D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1020564" y="1319865"/>
            <a:ext cx="7102873" cy="2325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b="1" dirty="0">
                <a:latin typeface="Book Antiqua" panose="02040602050305030304" pitchFamily="18" charset="0"/>
              </a:rPr>
              <a:t>NEOBVEZNI</a:t>
            </a:r>
            <a:br>
              <a:rPr lang="sl-SI" sz="3200" b="1" dirty="0">
                <a:latin typeface="Book Antiqua" panose="02040602050305030304" pitchFamily="18" charset="0"/>
              </a:rPr>
            </a:br>
            <a:r>
              <a:rPr lang="sl-SI" sz="3200" b="1" dirty="0">
                <a:latin typeface="Book Antiqua" panose="02040602050305030304" pitchFamily="18" charset="0"/>
              </a:rPr>
              <a:t>IZBIRNI PREDMETI</a:t>
            </a:r>
            <a:br>
              <a:rPr lang="sl-SI" sz="3200" b="1" dirty="0">
                <a:latin typeface="Book Antiqua" panose="02040602050305030304" pitchFamily="18" charset="0"/>
              </a:rPr>
            </a:br>
            <a:r>
              <a:rPr lang="sl-SI" sz="3200" b="1" dirty="0">
                <a:latin typeface="Book Antiqua" panose="02040602050305030304" pitchFamily="18" charset="0"/>
              </a:rPr>
              <a:t>OŠ OB DRAVINJI in POŠ TEPANJE</a:t>
            </a:r>
            <a:br>
              <a:rPr lang="sl-SI" sz="3200" b="1" dirty="0">
                <a:latin typeface="Book Antiqua" panose="02040602050305030304" pitchFamily="18" charset="0"/>
              </a:rPr>
            </a:br>
            <a:r>
              <a:rPr lang="sl-SI" sz="3200" b="1" dirty="0">
                <a:latin typeface="Book Antiqua" panose="02040602050305030304" pitchFamily="18" charset="0"/>
              </a:rPr>
              <a:t>2024/2025</a:t>
            </a:r>
            <a:endParaRPr sz="3200" b="1" dirty="0">
              <a:latin typeface="Book Antiqua" panose="02040602050305030304" pitchFamily="18" charset="0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 rot="18547769">
            <a:off x="-35141" y="2033944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207337" y="33239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198067" y="1024257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7980288" y="3512838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 rot="1321413">
            <a:off x="1293300" y="1693391"/>
            <a:ext cx="550853" cy="851945"/>
            <a:chOff x="1960499" y="1511252"/>
            <a:chExt cx="690310" cy="1154730"/>
          </a:xfrm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3134132" y="719300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008447" y="697102"/>
            <a:ext cx="973605" cy="538926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405776" y="499156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 rot="3530635">
            <a:off x="7094284" y="482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751135" y="152973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655915" y="1533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774941" y="217324"/>
            <a:ext cx="584371" cy="456409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 rot="3395440">
            <a:off x="1979911" y="889051"/>
            <a:ext cx="632493" cy="452600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156067" y="4882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187714" y="1061643"/>
            <a:ext cx="585604" cy="657234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0" y="892144"/>
            <a:ext cx="1094336" cy="1074427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 rot="1570415">
            <a:off x="584879" y="2348747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1246298" y="2340611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477936" y="1302207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3"/>
          <p:cNvGrpSpPr/>
          <p:nvPr/>
        </p:nvGrpSpPr>
        <p:grpSpPr>
          <a:xfrm rot="2147262">
            <a:off x="110587" y="2806591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782882" y="332036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155139" y="3819960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715197" y="4421092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028530" y="3810168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087788" y="4377459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123007" y="4388539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691609" y="369810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53419" y="4345623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5620035" y="3827430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 rot="17217482">
            <a:off x="5655727" y="415152"/>
            <a:ext cx="1252981" cy="1023196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7325139" y="2057601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6831484" y="4174163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340518" y="2710202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3"/>
          <p:cNvGrpSpPr/>
          <p:nvPr/>
        </p:nvGrpSpPr>
        <p:grpSpPr>
          <a:xfrm rot="952152">
            <a:off x="5970552" y="3131599"/>
            <a:ext cx="1413745" cy="811560"/>
            <a:chOff x="6765365" y="2520242"/>
            <a:chExt cx="1413745" cy="811560"/>
          </a:xfrm>
        </p:grpSpPr>
        <p:sp>
          <p:nvSpPr>
            <p:cNvPr id="558" name="Google Shape;558;p23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 rot="3224560">
            <a:off x="8212697" y="1777244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8031352" y="481435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608461" y="3943618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23"/>
          <p:cNvGrpSpPr/>
          <p:nvPr/>
        </p:nvGrpSpPr>
        <p:grpSpPr>
          <a:xfrm rot="20819675">
            <a:off x="1558881" y="3262894"/>
            <a:ext cx="851139" cy="910474"/>
            <a:chOff x="1637980" y="2854741"/>
            <a:chExt cx="851139" cy="910474"/>
          </a:xfrm>
        </p:grpSpPr>
        <p:grpSp>
          <p:nvGrpSpPr>
            <p:cNvPr id="582" name="Google Shape;582;p23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583" name="Google Shape;583;p23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3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23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587" name="Google Shape;587;p23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D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52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ook Antiqua" panose="02040602050305030304" pitchFamily="18" charset="0"/>
              </a:rPr>
              <a:t>NEOBVEZNI IZBIRNI PREDMETI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517160" y="702608"/>
            <a:ext cx="8169639" cy="4139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sl-SI" sz="1800" dirty="0">
                <a:latin typeface="Book Antiqua" panose="02040602050305030304" pitchFamily="18" charset="0"/>
              </a:rPr>
              <a:t>Neobvezni izbirni predmeti so del razširjenega programa osnovne šole, v katerega se učenci vključujejo prostovoljno.</a:t>
            </a:r>
            <a:r>
              <a:rPr lang="sl-SI" altLang="sl-SI" sz="1800" dirty="0">
                <a:latin typeface="Book Antiqua" panose="02040602050305030304" pitchFamily="18" charset="0"/>
              </a:rPr>
              <a:t>  </a:t>
            </a: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endParaRPr lang="sl-SI" altLang="sl-SI" sz="1800" dirty="0">
              <a:latin typeface="Book Antiqua" panose="0204060205030503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Ti predmeti omogočajo učencem, da </a:t>
            </a:r>
            <a:r>
              <a:rPr lang="sl-SI" altLang="sl-SI" sz="1800" b="1" dirty="0">
                <a:latin typeface="Book Antiqua" panose="02040602050305030304" pitchFamily="18" charset="0"/>
              </a:rPr>
              <a:t>poudarijo »močne« strani </a:t>
            </a:r>
            <a:r>
              <a:rPr lang="sl-SI" altLang="sl-SI" sz="1800" dirty="0">
                <a:latin typeface="Book Antiqua" panose="02040602050305030304" pitchFamily="18" charset="0"/>
              </a:rPr>
              <a:t>svojih interesov in sposobnosti. Hkrati so tudi priložnost, da se učenke in učenci pri njih izkažejo, so uspešni.</a:t>
            </a:r>
          </a:p>
          <a:p>
            <a:pPr marL="0" indent="0" algn="just" eaLnBrk="1" hangingPunct="1">
              <a:lnSpc>
                <a:spcPct val="130000"/>
              </a:lnSpc>
              <a:buFontTx/>
              <a:buNone/>
            </a:pPr>
            <a:endParaRPr lang="sl-SI" altLang="sl-SI" sz="1800" dirty="0">
              <a:latin typeface="Book Antiqua" panose="02040602050305030304" pitchFamily="18" charset="0"/>
            </a:endParaRPr>
          </a:p>
        </p:txBody>
      </p:sp>
      <p:grpSp>
        <p:nvGrpSpPr>
          <p:cNvPr id="5" name="Google Shape;1358;p43"/>
          <p:cNvGrpSpPr/>
          <p:nvPr/>
        </p:nvGrpSpPr>
        <p:grpSpPr>
          <a:xfrm>
            <a:off x="6372923" y="2874365"/>
            <a:ext cx="1874206" cy="1957088"/>
            <a:chOff x="4752300" y="853075"/>
            <a:chExt cx="3477736" cy="3727292"/>
          </a:xfrm>
        </p:grpSpPr>
        <p:sp>
          <p:nvSpPr>
            <p:cNvPr id="6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8286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l-SI" b="1" dirty="0">
                <a:latin typeface="Book Antiqua" panose="02040602050305030304" pitchFamily="18" charset="0"/>
              </a:rPr>
              <a:t>NEOBVEZNIM IZBIRNIM PREDMETOM</a:t>
            </a:r>
            <a:br>
              <a:rPr lang="sl-SI" b="1" dirty="0">
                <a:latin typeface="Book Antiqua" panose="02040602050305030304" pitchFamily="18" charset="0"/>
              </a:rPr>
            </a:br>
            <a:r>
              <a:rPr lang="sl-SI" b="1" dirty="0">
                <a:latin typeface="Book Antiqua" panose="02040602050305030304" pitchFamily="18" charset="0"/>
              </a:rPr>
              <a:t>JE SKUPNO: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517160" y="1008510"/>
            <a:ext cx="8169639" cy="3833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indent="-360363" eaLnBrk="1" hangingPunct="1">
              <a:buFontTx/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- da se učenci lahko vključijo vanje v 4., 5. in 6. razredu,</a:t>
            </a:r>
          </a:p>
          <a:p>
            <a:pPr marL="179388" indent="-179388" algn="just" eaLnBrk="1" hangingPunct="1">
              <a:buFontTx/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- da se zanje učenci odločajo glede na svoje interese, sposobnosti, posebno zanimanje,</a:t>
            </a:r>
          </a:p>
          <a:p>
            <a:pPr marL="360363" indent="-360363" eaLnBrk="1" hangingPunct="1">
              <a:buFontTx/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- da so na urniku po 1 uro tedensko, tuji jezik pa 2 uri,</a:t>
            </a:r>
          </a:p>
          <a:p>
            <a:pPr marL="360363" indent="-360363" eaLnBrk="1" hangingPunct="1">
              <a:buFontTx/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- da neobvezni izbirni predmet učenci izberejo prostovoljno,</a:t>
            </a:r>
          </a:p>
          <a:p>
            <a:pPr marL="0" indent="0" eaLnBrk="1" hangingPunct="1"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- če se učenci odločijo za obiskovanje neobveznega izbirnega predmeta,</a:t>
            </a:r>
          </a:p>
          <a:p>
            <a:pPr marL="0" indent="0" eaLnBrk="1" hangingPunct="1"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   postane ta predmet zanje </a:t>
            </a:r>
            <a:r>
              <a:rPr lang="sl-SI" altLang="sl-SI" sz="1800" b="1" u="sng" dirty="0">
                <a:latin typeface="Book Antiqua" panose="02040602050305030304" pitchFamily="18" charset="0"/>
              </a:rPr>
              <a:t>obvezen in ocenjen</a:t>
            </a:r>
            <a:r>
              <a:rPr lang="sl-SI" altLang="sl-SI" sz="1800" dirty="0">
                <a:latin typeface="Book Antiqua" panose="02040602050305030304" pitchFamily="18" charset="0"/>
              </a:rPr>
              <a:t>,</a:t>
            </a:r>
          </a:p>
          <a:p>
            <a:pPr marL="360363" indent="-360363" eaLnBrk="1" hangingPunct="1">
              <a:buFontTx/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- izbirni predmeti so možnost za širitev znanj in napredka učencev.</a:t>
            </a:r>
          </a:p>
        </p:txBody>
      </p:sp>
      <p:grpSp>
        <p:nvGrpSpPr>
          <p:cNvPr id="4" name="Google Shape;714;p27"/>
          <p:cNvGrpSpPr/>
          <p:nvPr/>
        </p:nvGrpSpPr>
        <p:grpSpPr>
          <a:xfrm>
            <a:off x="7281626" y="3008876"/>
            <a:ext cx="1862374" cy="2056521"/>
            <a:chOff x="7281641" y="1136546"/>
            <a:chExt cx="892968" cy="986057"/>
          </a:xfrm>
        </p:grpSpPr>
        <p:sp>
          <p:nvSpPr>
            <p:cNvPr id="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719;p27"/>
          <p:cNvGrpSpPr/>
          <p:nvPr/>
        </p:nvGrpSpPr>
        <p:grpSpPr>
          <a:xfrm>
            <a:off x="164642" y="111131"/>
            <a:ext cx="1221698" cy="819300"/>
            <a:chOff x="-75881" y="2283499"/>
            <a:chExt cx="772313" cy="497910"/>
          </a:xfrm>
        </p:grpSpPr>
        <p:sp>
          <p:nvSpPr>
            <p:cNvPr id="1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278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52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l-SI" b="1" dirty="0">
                <a:latin typeface="Book Antiqua" panose="02040602050305030304" pitchFamily="18" charset="0"/>
              </a:rPr>
              <a:t>NABOR NEOBVEZNIH IZBIRNIH PREDMETOV</a:t>
            </a:r>
            <a:endParaRPr b="1" dirty="0">
              <a:latin typeface="Book Antiqua" panose="02040602050305030304" pitchFamily="18" charset="0"/>
            </a:endParaRPr>
          </a:p>
        </p:txBody>
      </p:sp>
      <p:grpSp>
        <p:nvGrpSpPr>
          <p:cNvPr id="4" name="Google Shape;631;p26"/>
          <p:cNvGrpSpPr/>
          <p:nvPr/>
        </p:nvGrpSpPr>
        <p:grpSpPr>
          <a:xfrm>
            <a:off x="6992910" y="2908092"/>
            <a:ext cx="1883113" cy="2005214"/>
            <a:chOff x="1339725" y="238075"/>
            <a:chExt cx="2758000" cy="2769525"/>
          </a:xfrm>
        </p:grpSpPr>
        <p:sp>
          <p:nvSpPr>
            <p:cNvPr id="5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58D8425-A029-466F-8846-F38B337F6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36666"/>
              </p:ext>
            </p:extLst>
          </p:nvPr>
        </p:nvGraphicFramePr>
        <p:xfrm>
          <a:off x="1552740" y="1065537"/>
          <a:ext cx="6096000" cy="2225040"/>
        </p:xfrm>
        <a:graphic>
          <a:graphicData uri="http://schemas.openxmlformats.org/drawingml/2006/table">
            <a:tbl>
              <a:tblPr firstRow="1" bandRow="1">
                <a:tableStyleId>{4A7BF6E3-59D7-452D-96CC-36E832C84ED1}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910409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15466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l-SI" altLang="sl-SI" sz="16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OŠ OB DRAVINJI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POŠ TEPANJE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0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Nemščina (2 uri tedensko)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Nemščina (2 uri tedensko)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5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Šport (1 ura tedensko)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Šport (1 ura tedensko)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128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Računalništvo (1 ura tedensko)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60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10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Tehnika (1 ura tedensko)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31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600" dirty="0">
                          <a:latin typeface="Book Antiqua" panose="02040602050305030304" pitchFamily="18" charset="0"/>
                        </a:rPr>
                        <a:t>Umetnost (1 ura tedensko)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18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5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52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ook Antiqua" panose="02040602050305030304" pitchFamily="18" charset="0"/>
              </a:rPr>
              <a:t>KAJ UČENEC IZBIRA?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517160" y="757003"/>
            <a:ext cx="8169639" cy="4084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Učenec lahko izbere </a:t>
            </a:r>
            <a:r>
              <a:rPr lang="sl-SI" altLang="sl-SI" sz="1800" b="1" dirty="0">
                <a:latin typeface="Book Antiqua" panose="02040602050305030304" pitchFamily="18" charset="0"/>
              </a:rPr>
              <a:t>eno ali dve uri </a:t>
            </a:r>
            <a:r>
              <a:rPr lang="sl-SI" altLang="sl-SI" sz="1800" dirty="0">
                <a:latin typeface="Book Antiqua" panose="02040602050305030304" pitchFamily="18" charset="0"/>
              </a:rPr>
              <a:t>pouka neobveznih izbirnih predmetov tedensko, lahko pa se v soglasju s starši odloči, da </a:t>
            </a:r>
            <a:r>
              <a:rPr lang="sl-SI" altLang="sl-SI" sz="1800" b="1" dirty="0">
                <a:latin typeface="Book Antiqua" panose="02040602050305030304" pitchFamily="18" charset="0"/>
              </a:rPr>
              <a:t>ne bo obiskoval nobenega neobveznega izbirnega predmeta</a:t>
            </a:r>
            <a:r>
              <a:rPr lang="sl-SI" altLang="sl-SI" sz="1800" dirty="0">
                <a:latin typeface="Book Antiqua" panose="0204060205030503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Nabor obveznih izbirnih predmetov v šolskem letu 2024/2025 in opise predmetov si lahko ogledate </a:t>
            </a:r>
            <a:r>
              <a:rPr lang="sl-SI" altLang="sl-SI" sz="1800" b="1" dirty="0">
                <a:latin typeface="Book Antiqua" panose="02040602050305030304" pitchFamily="18" charset="0"/>
              </a:rPr>
              <a:t>na spletni strani</a:t>
            </a:r>
            <a:r>
              <a:rPr lang="sl-SI" altLang="sl-SI" sz="1800" dirty="0">
                <a:latin typeface="Book Antiqua" panose="02040602050305030304" pitchFamily="18" charset="0"/>
              </a:rPr>
              <a:t> OŠ Ob Dravinji – Šolska svetovalna služba – Neobvezni izbirni predmeti.</a:t>
            </a:r>
          </a:p>
        </p:txBody>
      </p:sp>
      <p:grpSp>
        <p:nvGrpSpPr>
          <p:cNvPr id="77" name="Google Shape;728;p28"/>
          <p:cNvGrpSpPr/>
          <p:nvPr/>
        </p:nvGrpSpPr>
        <p:grpSpPr>
          <a:xfrm>
            <a:off x="6595671" y="2795516"/>
            <a:ext cx="1499015" cy="2046308"/>
            <a:chOff x="797124" y="1924250"/>
            <a:chExt cx="1819110" cy="2485557"/>
          </a:xfrm>
        </p:grpSpPr>
        <p:sp>
          <p:nvSpPr>
            <p:cNvPr id="78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lika 1">
            <a:extLst>
              <a:ext uri="{FF2B5EF4-FFF2-40B4-BE49-F238E27FC236}">
                <a16:creationId xmlns:a16="http://schemas.microsoft.com/office/drawing/2014/main" id="{7722AC28-2C5B-4833-B155-293740912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32" t="16368" r="16149" b="11350"/>
          <a:stretch/>
        </p:blipFill>
        <p:spPr>
          <a:xfrm>
            <a:off x="1387451" y="2810993"/>
            <a:ext cx="3659374" cy="22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8994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ook Antiqua" panose="02040602050305030304" pitchFamily="18" charset="0"/>
              </a:rPr>
              <a:t>POUK NEOBEZNIH IZBIRNIH PREDMETOV</a:t>
            </a:r>
            <a:br>
              <a:rPr lang="sl-SI" b="1" dirty="0">
                <a:latin typeface="Book Antiqua" panose="02040602050305030304" pitchFamily="18" charset="0"/>
              </a:rPr>
            </a:br>
            <a:r>
              <a:rPr lang="sl-SI" b="1" dirty="0">
                <a:latin typeface="Book Antiqua" panose="02040602050305030304" pitchFamily="18" charset="0"/>
              </a:rPr>
              <a:t>IN OCENJEVANJE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314793" y="1079292"/>
            <a:ext cx="8559383" cy="3762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179388" algn="just" eaLnBrk="1" hangingPunct="1"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Če se učenec odloči za obiskovanje neobveznega izbirnega predmeta, postane ta predmet </a:t>
            </a:r>
            <a:r>
              <a:rPr lang="sl-SI" altLang="sl-SI" sz="1800" b="1" dirty="0">
                <a:latin typeface="Book Antiqua" panose="02040602050305030304" pitchFamily="18" charset="0"/>
              </a:rPr>
              <a:t>obvezni del pouka</a:t>
            </a:r>
            <a:r>
              <a:rPr lang="sl-SI" altLang="sl-SI" sz="1800" dirty="0">
                <a:latin typeface="Book Antiqua" panose="02040602050305030304" pitchFamily="18" charset="0"/>
              </a:rPr>
              <a:t>. Če učenec neopravičeno ne obiskuje izbranega neobveznega izbirnega predmeta, dobi </a:t>
            </a:r>
            <a:r>
              <a:rPr lang="sl-SI" altLang="sl-SI" sz="1800" b="1" dirty="0">
                <a:latin typeface="Book Antiqua" panose="02040602050305030304" pitchFamily="18" charset="0"/>
              </a:rPr>
              <a:t>neopravičeno uro</a:t>
            </a:r>
            <a:r>
              <a:rPr lang="sl-SI" altLang="sl-SI" sz="1800" dirty="0">
                <a:latin typeface="Book Antiqua" panose="02040602050305030304" pitchFamily="18" charset="0"/>
              </a:rPr>
              <a:t>. Predmeti so umeščeni v predmetnik posameznega razreda. Pouk posameznega neobveznega izbirnega predmeta je na urniku eno uro na teden, razen izbirnega tujega jezika, ki je na urniku dve uri na teden. </a:t>
            </a:r>
          </a:p>
          <a:p>
            <a:pPr marL="179388" indent="-179388" algn="just" eaLnBrk="1" hangingPunct="1"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Ocenjujejo se s  </a:t>
            </a:r>
            <a:r>
              <a:rPr lang="sl-SI" altLang="sl-SI" sz="1800" b="1" dirty="0">
                <a:latin typeface="Book Antiqua" panose="02040602050305030304" pitchFamily="18" charset="0"/>
              </a:rPr>
              <a:t>številčnimi ocenami </a:t>
            </a:r>
            <a:r>
              <a:rPr lang="sl-SI" altLang="sl-SI" sz="1800" dirty="0">
                <a:latin typeface="Book Antiqua" panose="02040602050305030304" pitchFamily="18" charset="0"/>
              </a:rPr>
              <a:t>od 1 do 5.</a:t>
            </a:r>
          </a:p>
          <a:p>
            <a:pPr marL="179388" indent="-179388" algn="just" eaLnBrk="1" hangingPunct="1"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V primeru, da je ob zaključku šolskega leta učenec</a:t>
            </a:r>
          </a:p>
          <a:p>
            <a:pPr marL="0" indent="0" algn="just" eaLnBrk="1" hangingPunct="1">
              <a:lnSpc>
                <a:spcPct val="130000"/>
              </a:lnSpc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   ocenjen z oceno 1 (nezadostno), </a:t>
            </a:r>
            <a:r>
              <a:rPr lang="sl-SI" altLang="sl-SI" sz="1800" b="1" dirty="0">
                <a:latin typeface="Book Antiqua" panose="02040602050305030304" pitchFamily="18" charset="0"/>
              </a:rPr>
              <a:t>razred ponavlja</a:t>
            </a:r>
            <a:r>
              <a:rPr lang="sl-SI" altLang="sl-SI" sz="1800" dirty="0">
                <a:latin typeface="Book Antiqua" panose="02040602050305030304" pitchFamily="18" charset="0"/>
              </a:rPr>
              <a:t>. </a:t>
            </a:r>
          </a:p>
        </p:txBody>
      </p:sp>
      <p:grpSp>
        <p:nvGrpSpPr>
          <p:cNvPr id="4" name="Google Shape;2128;p45"/>
          <p:cNvGrpSpPr/>
          <p:nvPr/>
        </p:nvGrpSpPr>
        <p:grpSpPr>
          <a:xfrm>
            <a:off x="6280879" y="3567659"/>
            <a:ext cx="2783117" cy="1431559"/>
            <a:chOff x="4457303" y="2947545"/>
            <a:chExt cx="3062881" cy="1601544"/>
          </a:xfrm>
        </p:grpSpPr>
        <p:grpSp>
          <p:nvGrpSpPr>
            <p:cNvPr id="5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rgbClr val="FF91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15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10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700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52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ook Antiqua" panose="02040602050305030304" pitchFamily="18" charset="0"/>
              </a:rPr>
              <a:t>ZAMENJAVA IZBIRNEGA PREDMETA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517160" y="722254"/>
            <a:ext cx="8169639" cy="4119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179388" algn="just" eaLnBrk="1" hangingPunct="1">
              <a:lnSpc>
                <a:spcPct val="130000"/>
              </a:lnSpc>
              <a:defRPr/>
            </a:pPr>
            <a:r>
              <a:rPr lang="sl-SI" altLang="sl-SI" sz="1800" dirty="0">
                <a:latin typeface="Book Antiqua" panose="02040602050305030304" pitchFamily="18" charset="0"/>
              </a:rPr>
              <a:t>Učenec ima v začetku šolskega leta mesec dni časa (</a:t>
            </a:r>
            <a:r>
              <a:rPr lang="sl-SI" altLang="sl-SI" sz="1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september</a:t>
            </a:r>
            <a:r>
              <a:rPr lang="sl-SI" altLang="sl-SI" sz="1800" dirty="0">
                <a:latin typeface="Book Antiqua" panose="02040602050305030304" pitchFamily="18" charset="0"/>
              </a:rPr>
              <a:t>) za spremembo (ob predhodnem pogovoru z učiteljem, ki izvaja izbirni predmet) – popravek izbirnega predmeta. Vključi se lahko v še proste skupine, ki so časovno usklajene z njegovim urnikom.</a:t>
            </a:r>
          </a:p>
          <a:p>
            <a:pPr marL="179388" indent="-179388" algn="just" eaLnBrk="1" hangingPunct="1">
              <a:lnSpc>
                <a:spcPct val="130000"/>
              </a:lnSpc>
              <a:defRPr/>
            </a:pPr>
            <a:r>
              <a:rPr lang="sl-SI" altLang="sl-SI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Prošnjo za spremembo ali odjavo neobveznega izbirnega predmeta je potrebno oddati pisno v Šolsko svetovalno službo do konca septembra tekočega leta</a:t>
            </a:r>
            <a:r>
              <a:rPr lang="sl-SI" altLang="sl-SI" sz="1800" dirty="0">
                <a:latin typeface="Book Antiqua" panose="02040602050305030304" pitchFamily="18" charset="0"/>
              </a:rPr>
              <a:t>.</a:t>
            </a:r>
          </a:p>
          <a:p>
            <a:pPr marL="179388" indent="-179388" algn="just" eaLnBrk="1" hangingPunct="1">
              <a:lnSpc>
                <a:spcPct val="130000"/>
              </a:lnSpc>
              <a:defRPr/>
            </a:pPr>
            <a:r>
              <a:rPr lang="sl-SI" altLang="sl-SI" sz="1800" dirty="0">
                <a:latin typeface="Book Antiqua" panose="02040602050305030304" pitchFamily="18" charset="0"/>
              </a:rPr>
              <a:t>Učencem in staršem priporočamo, da se za neobvezne izbirne </a:t>
            </a:r>
          </a:p>
          <a:p>
            <a:pPr marL="0" indent="0" algn="just" eaLnBrk="1" hangingPunct="1">
              <a:lnSpc>
                <a:spcPct val="130000"/>
              </a:lnSpc>
              <a:buNone/>
              <a:defRPr/>
            </a:pPr>
            <a:r>
              <a:rPr lang="sl-SI" altLang="sl-SI" sz="1800" dirty="0">
                <a:latin typeface="Book Antiqua" panose="02040602050305030304" pitchFamily="18" charset="0"/>
              </a:rPr>
              <a:t>   predmete odločijo po temeljitem premisleku, da bo v septembru čim </a:t>
            </a:r>
          </a:p>
          <a:p>
            <a:pPr marL="0" indent="0" algn="just" eaLnBrk="1" hangingPunct="1">
              <a:lnSpc>
                <a:spcPct val="130000"/>
              </a:lnSpc>
              <a:buNone/>
              <a:defRPr/>
            </a:pPr>
            <a:r>
              <a:rPr lang="sl-SI" altLang="sl-SI" sz="1800" dirty="0">
                <a:latin typeface="Book Antiqua" panose="02040602050305030304" pitchFamily="18" charset="0"/>
              </a:rPr>
              <a:t>   manj sprememb in da izberejo tiste predmete, v katerih so</a:t>
            </a:r>
          </a:p>
          <a:p>
            <a:pPr marL="0" indent="0" algn="just" eaLnBrk="1" hangingPunct="1">
              <a:lnSpc>
                <a:spcPct val="130000"/>
              </a:lnSpc>
              <a:buNone/>
              <a:defRPr/>
            </a:pPr>
            <a:r>
              <a:rPr lang="sl-SI" altLang="sl-SI" sz="1800" dirty="0">
                <a:latin typeface="Book Antiqua" panose="02040602050305030304" pitchFamily="18" charset="0"/>
              </a:rPr>
              <a:t>   močni in ki jih veselijo.</a:t>
            </a:r>
          </a:p>
        </p:txBody>
      </p:sp>
      <p:grpSp>
        <p:nvGrpSpPr>
          <p:cNvPr id="28" name="Google Shape;1979;p45"/>
          <p:cNvGrpSpPr/>
          <p:nvPr/>
        </p:nvGrpSpPr>
        <p:grpSpPr>
          <a:xfrm>
            <a:off x="7447929" y="3016045"/>
            <a:ext cx="1474838" cy="2007704"/>
            <a:chOff x="2475306" y="2531490"/>
            <a:chExt cx="1411927" cy="1922354"/>
          </a:xfrm>
        </p:grpSpPr>
        <p:grpSp>
          <p:nvGrpSpPr>
            <p:cNvPr id="29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37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32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331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52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ook Antiqua" panose="02040602050305030304" pitchFamily="18" charset="0"/>
              </a:rPr>
              <a:t>ČASOVNICA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517160" y="755906"/>
            <a:ext cx="8169639" cy="4085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seznanitev učencev z naborom neobveznih izbirnih predmetov in načinom prijave – </a:t>
            </a:r>
            <a:r>
              <a:rPr lang="sl-SI" altLang="sl-SI" sz="1800" b="1" dirty="0">
                <a:latin typeface="Book Antiqua" panose="02040602050305030304" pitchFamily="18" charset="0"/>
              </a:rPr>
              <a:t>do 19. 4. 2024</a:t>
            </a:r>
            <a:r>
              <a:rPr lang="sl-SI" altLang="sl-SI" sz="1800" dirty="0">
                <a:latin typeface="Book Antiqua" panose="02040602050305030304" pitchFamily="18" charset="0"/>
              </a:rPr>
              <a:t>,</a:t>
            </a:r>
          </a:p>
          <a:p>
            <a:pPr eaLnBrk="1" hangingPunct="1"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vrnjene prijavnice </a:t>
            </a:r>
            <a:r>
              <a:rPr lang="sl-SI" altLang="sl-SI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do</a:t>
            </a:r>
            <a:r>
              <a:rPr lang="sl-SI" altLang="sl-SI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petka, 26. 4. 2024</a:t>
            </a:r>
            <a:r>
              <a:rPr lang="sl-SI" altLang="sl-SI" sz="1800" b="1" dirty="0">
                <a:latin typeface="Book Antiqua" panose="02040602050305030304" pitchFamily="18" charset="0"/>
              </a:rPr>
              <a:t>,</a:t>
            </a:r>
          </a:p>
          <a:p>
            <a:pPr eaLnBrk="1" hangingPunct="1"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pouk neobveznih izbirnih predmetov se prične z začetkom šol. leta,</a:t>
            </a:r>
          </a:p>
          <a:p>
            <a:pPr>
              <a:lnSpc>
                <a:spcPct val="130000"/>
              </a:lnSpc>
            </a:pPr>
            <a:r>
              <a:rPr lang="sl-SI" altLang="sl-SI" sz="1800" dirty="0">
                <a:latin typeface="Book Antiqua" panose="02040602050305030304" pitchFamily="18" charset="0"/>
              </a:rPr>
              <a:t>september – možnost spremembe ali odjave neobveznega izbirnega predmeta,</a:t>
            </a:r>
          </a:p>
          <a:p>
            <a:pPr>
              <a:lnSpc>
                <a:spcPct val="130000"/>
              </a:lnSpc>
            </a:pPr>
            <a:r>
              <a:rPr lang="sl-SI" altLang="sl-SI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med šolskim letom odjava od neobveznega izbirnega predmeta ni mogoča</a:t>
            </a:r>
            <a:r>
              <a:rPr lang="sl-SI" altLang="sl-SI" sz="1800" dirty="0">
                <a:latin typeface="Book Antiqua" panose="02040602050305030304" pitchFamily="18" charset="0"/>
              </a:rPr>
              <a:t>.</a:t>
            </a:r>
          </a:p>
          <a:p>
            <a:pPr marL="165100" indent="0">
              <a:lnSpc>
                <a:spcPct val="130000"/>
              </a:lnSpc>
              <a:buNone/>
            </a:pPr>
            <a:endParaRPr lang="sl-SI" altLang="sl-SI" sz="1800" dirty="0">
              <a:latin typeface="Book Antiqua" panose="02040602050305030304" pitchFamily="18" charset="0"/>
            </a:endParaRPr>
          </a:p>
          <a:p>
            <a:pPr eaLnBrk="1" hangingPunct="1"/>
            <a:endParaRPr lang="sl-SI" altLang="sl-SI" sz="1800" dirty="0">
              <a:latin typeface="Book Antiqua" panose="02040602050305030304" pitchFamily="18" charset="0"/>
            </a:endParaRPr>
          </a:p>
        </p:txBody>
      </p:sp>
      <p:grpSp>
        <p:nvGrpSpPr>
          <p:cNvPr id="38" name="Google Shape;356;p23"/>
          <p:cNvGrpSpPr/>
          <p:nvPr/>
        </p:nvGrpSpPr>
        <p:grpSpPr>
          <a:xfrm>
            <a:off x="292080" y="179881"/>
            <a:ext cx="800177" cy="752193"/>
            <a:chOff x="734290" y="251983"/>
            <a:chExt cx="800177" cy="752193"/>
          </a:xfrm>
        </p:grpSpPr>
        <p:sp>
          <p:nvSpPr>
            <p:cNvPr id="39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06;p23"/>
          <p:cNvGrpSpPr/>
          <p:nvPr/>
        </p:nvGrpSpPr>
        <p:grpSpPr>
          <a:xfrm>
            <a:off x="7583746" y="3677528"/>
            <a:ext cx="1009123" cy="1313971"/>
            <a:chOff x="6151764" y="3887194"/>
            <a:chExt cx="1009123" cy="1313971"/>
          </a:xfrm>
        </p:grpSpPr>
        <p:grpSp>
          <p:nvGrpSpPr>
            <p:cNvPr id="42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46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44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604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956829" y="179881"/>
            <a:ext cx="7290300" cy="5227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>
                <a:latin typeface="Book Antiqua" panose="02040602050305030304" pitchFamily="18" charset="0"/>
              </a:rPr>
              <a:t>INFORMACIJE</a:t>
            </a:r>
            <a:endParaRPr b="1" dirty="0">
              <a:latin typeface="Book Antiqua" panose="02040602050305030304" pitchFamily="18" charset="0"/>
            </a:endParaRPr>
          </a:p>
        </p:txBody>
      </p:sp>
      <p:sp>
        <p:nvSpPr>
          <p:cNvPr id="594" name="Google Shape;594;p24"/>
          <p:cNvSpPr txBox="1">
            <a:spLocks noGrp="1"/>
          </p:cNvSpPr>
          <p:nvPr>
            <p:ph type="body" idx="1"/>
          </p:nvPr>
        </p:nvSpPr>
        <p:spPr>
          <a:xfrm>
            <a:off x="517160" y="755906"/>
            <a:ext cx="8169639" cy="4085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 algn="just" eaLnBrk="1" hangingPunct="1"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Za vse informacije v zvezi z izbiro neobveznih izbirnih predmetov, vam je na voljo Šolska svetovalna služba – Suzana K. Breznik.</a:t>
            </a:r>
          </a:p>
          <a:p>
            <a:pPr marL="165100" indent="0" algn="just" eaLnBrk="1" hangingPunct="1">
              <a:buNone/>
            </a:pPr>
            <a:endParaRPr lang="sl-SI" altLang="sl-SI" sz="1800" dirty="0">
              <a:latin typeface="Book Antiqua" panose="02040602050305030304" pitchFamily="18" charset="0"/>
            </a:endParaRPr>
          </a:p>
          <a:p>
            <a:pPr marL="165100" indent="0" algn="just" eaLnBrk="1" hangingPunct="1"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E-naslov: </a:t>
            </a:r>
            <a:r>
              <a:rPr lang="sl-SI" altLang="sl-SI" sz="1800" u="sng" dirty="0">
                <a:latin typeface="Book Antiqua" panose="02040602050305030304" pitchFamily="18" charset="0"/>
              </a:rPr>
              <a:t>suzana.kovse</a:t>
            </a:r>
            <a:r>
              <a:rPr lang="sl-SI" altLang="sl-SI" sz="1800" u="sng" dirty="0">
                <a:latin typeface="Book Antiqua" panose="02040602050305030304" pitchFamily="18" charset="0"/>
                <a:hlinkClick r:id="rId3"/>
              </a:rPr>
              <a:t>@obdravinji.si</a:t>
            </a:r>
            <a:endParaRPr lang="sl-SI" altLang="sl-SI" sz="1800" u="sng" dirty="0">
              <a:latin typeface="Book Antiqua" panose="02040602050305030304" pitchFamily="18" charset="0"/>
            </a:endParaRPr>
          </a:p>
          <a:p>
            <a:pPr marL="165100" indent="0" algn="just" eaLnBrk="1" hangingPunct="1">
              <a:buNone/>
            </a:pPr>
            <a:r>
              <a:rPr lang="sl-SI" altLang="sl-SI" sz="1800" dirty="0">
                <a:latin typeface="Book Antiqua" panose="02040602050305030304" pitchFamily="18" charset="0"/>
              </a:rPr>
              <a:t>Telefon: 03/757-27-37</a:t>
            </a:r>
          </a:p>
        </p:txBody>
      </p:sp>
      <p:grpSp>
        <p:nvGrpSpPr>
          <p:cNvPr id="4" name="Google Shape;2241;p45"/>
          <p:cNvGrpSpPr/>
          <p:nvPr/>
        </p:nvGrpSpPr>
        <p:grpSpPr>
          <a:xfrm>
            <a:off x="7126818" y="2620040"/>
            <a:ext cx="1448053" cy="2344730"/>
            <a:chOff x="2205175" y="238100"/>
            <a:chExt cx="3235150" cy="5238450"/>
          </a:xfrm>
        </p:grpSpPr>
        <p:sp>
          <p:nvSpPr>
            <p:cNvPr id="5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269;p45"/>
          <p:cNvGrpSpPr/>
          <p:nvPr/>
        </p:nvGrpSpPr>
        <p:grpSpPr>
          <a:xfrm rot="844541" flipH="1">
            <a:off x="7661355" y="3050135"/>
            <a:ext cx="421747" cy="296722"/>
            <a:chOff x="1285325" y="2237436"/>
            <a:chExt cx="342015" cy="240626"/>
          </a:xfrm>
        </p:grpSpPr>
        <p:sp>
          <p:nvSpPr>
            <p:cNvPr id="33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239682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681AA"/>
      </a:accent1>
      <a:accent2>
        <a:srgbClr val="F5B5CF"/>
      </a:accent2>
      <a:accent3>
        <a:srgbClr val="FF91BE"/>
      </a:accent3>
      <a:accent4>
        <a:srgbClr val="ADF7B1"/>
      </a:accent4>
      <a:accent5>
        <a:srgbClr val="8BD68F"/>
      </a:accent5>
      <a:accent6>
        <a:srgbClr val="77B67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601</Words>
  <Application>Microsoft Office PowerPoint</Application>
  <PresentationFormat>Diaprojekcija na zaslonu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Permanent Marker</vt:lpstr>
      <vt:lpstr>Book Antiqua</vt:lpstr>
      <vt:lpstr>Comfortaa</vt:lpstr>
      <vt:lpstr>Arial</vt:lpstr>
      <vt:lpstr>SKETCH LESSON</vt:lpstr>
      <vt:lpstr>NEOBVEZNI IZBIRNI PREDMETI OŠ OB DRAVINJI in POŠ TEPANJE 2024/2025</vt:lpstr>
      <vt:lpstr>NEOBVEZNI IZBIRNI PREDMETI</vt:lpstr>
      <vt:lpstr>NEOBVEZNIM IZBIRNIM PREDMETOM JE SKUPNO:</vt:lpstr>
      <vt:lpstr>NABOR NEOBVEZNIH IZBIRNIH PREDMETOV</vt:lpstr>
      <vt:lpstr>KAJ UČENEC IZBIRA?</vt:lpstr>
      <vt:lpstr>POUK NEOBEZNIH IZBIRNIH PREDMETOV IN OCENJEVANJE</vt:lpstr>
      <vt:lpstr>ZAMENJAVA IZBIRNEGA PREDMETA</vt:lpstr>
      <vt:lpstr>ČASOVNICA</vt:lpstr>
      <vt:lpstr>INFORMACIJE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PREDMETI V OŠ OB DRAVINJI 2020/2021</dc:title>
  <dc:creator>Suzana</dc:creator>
  <cp:lastModifiedBy>Uporabnik</cp:lastModifiedBy>
  <cp:revision>26</cp:revision>
  <dcterms:modified xsi:type="dcterms:W3CDTF">2024-04-16T04:47:51Z</dcterms:modified>
</cp:coreProperties>
</file>